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0"/>
  </p:notesMasterIdLst>
  <p:sldIdLst>
    <p:sldId id="256" r:id="rId2"/>
    <p:sldId id="884" r:id="rId3"/>
    <p:sldId id="815" r:id="rId4"/>
    <p:sldId id="816" r:id="rId5"/>
    <p:sldId id="824" r:id="rId6"/>
    <p:sldId id="885" r:id="rId7"/>
    <p:sldId id="886" r:id="rId8"/>
    <p:sldId id="887" r:id="rId9"/>
    <p:sldId id="888" r:id="rId10"/>
    <p:sldId id="889" r:id="rId11"/>
    <p:sldId id="890" r:id="rId12"/>
    <p:sldId id="891" r:id="rId13"/>
    <p:sldId id="892" r:id="rId14"/>
    <p:sldId id="893" r:id="rId15"/>
    <p:sldId id="894" r:id="rId16"/>
    <p:sldId id="895" r:id="rId17"/>
    <p:sldId id="896" r:id="rId18"/>
    <p:sldId id="897" r:id="rId19"/>
    <p:sldId id="898" r:id="rId20"/>
    <p:sldId id="899" r:id="rId21"/>
    <p:sldId id="900" r:id="rId22"/>
    <p:sldId id="901" r:id="rId23"/>
    <p:sldId id="902" r:id="rId24"/>
    <p:sldId id="903" r:id="rId25"/>
    <p:sldId id="904" r:id="rId26"/>
    <p:sldId id="905" r:id="rId27"/>
    <p:sldId id="906" r:id="rId28"/>
    <p:sldId id="907" r:id="rId29"/>
    <p:sldId id="908" r:id="rId30"/>
    <p:sldId id="909" r:id="rId31"/>
    <p:sldId id="910" r:id="rId32"/>
    <p:sldId id="911" r:id="rId33"/>
    <p:sldId id="915" r:id="rId34"/>
    <p:sldId id="916" r:id="rId35"/>
    <p:sldId id="917" r:id="rId36"/>
    <p:sldId id="918" r:id="rId37"/>
    <p:sldId id="913" r:id="rId38"/>
    <p:sldId id="914" r:id="rId39"/>
    <p:sldId id="919" r:id="rId40"/>
    <p:sldId id="920" r:id="rId41"/>
    <p:sldId id="921" r:id="rId42"/>
    <p:sldId id="922" r:id="rId43"/>
    <p:sldId id="923" r:id="rId44"/>
    <p:sldId id="924" r:id="rId45"/>
    <p:sldId id="925" r:id="rId46"/>
    <p:sldId id="926" r:id="rId47"/>
    <p:sldId id="927" r:id="rId48"/>
    <p:sldId id="928" r:id="rId49"/>
    <p:sldId id="929" r:id="rId50"/>
    <p:sldId id="930" r:id="rId51"/>
    <p:sldId id="931" r:id="rId52"/>
    <p:sldId id="932" r:id="rId53"/>
    <p:sldId id="933" r:id="rId54"/>
    <p:sldId id="934" r:id="rId55"/>
    <p:sldId id="935" r:id="rId56"/>
    <p:sldId id="936" r:id="rId57"/>
    <p:sldId id="937" r:id="rId58"/>
    <p:sldId id="938" r:id="rId59"/>
    <p:sldId id="939" r:id="rId60"/>
    <p:sldId id="940" r:id="rId61"/>
    <p:sldId id="942" r:id="rId62"/>
    <p:sldId id="943" r:id="rId63"/>
    <p:sldId id="944" r:id="rId64"/>
    <p:sldId id="945" r:id="rId65"/>
    <p:sldId id="946" r:id="rId66"/>
    <p:sldId id="947" r:id="rId67"/>
    <p:sldId id="948" r:id="rId68"/>
    <p:sldId id="302" r:id="rId6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00CC"/>
    <a:srgbClr val="C9C9C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13" d="100"/>
          <a:sy n="113" d="100"/>
        </p:scale>
        <p:origin x="14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https://pixabay.com/en/robot-toy-robot-toy-red-key-295165/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47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1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096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https://pixabay.com/en/dogs-carnival-humor-pet-ernst-1190015/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49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6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31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4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https://pixabay.com/en/puppy-labrador-purebred-retriever-1082141/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271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77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74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98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09 –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function</a:t>
            </a:r>
            <a:r>
              <a:rPr lang="en-US" dirty="0"/>
              <a:t> is like a </a:t>
            </a:r>
            <a:r>
              <a:rPr lang="en-US" dirty="0" smtClean="0"/>
              <a:t>subprogram</a:t>
            </a:r>
            <a:endParaRPr lang="en-US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b="1" i="1" u="sng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then 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3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are used when you have a block of code that you want to be able to:</a:t>
            </a:r>
          </a:p>
          <a:p>
            <a:pPr lvl="1"/>
            <a:r>
              <a:rPr lang="en-US" sz="3200" dirty="0"/>
              <a:t>Write </a:t>
            </a:r>
            <a:r>
              <a:rPr lang="en-US" sz="3200" dirty="0" smtClean="0"/>
              <a:t>once </a:t>
            </a:r>
            <a:r>
              <a:rPr lang="en-US" sz="3200" dirty="0"/>
              <a:t>and be able to use again</a:t>
            </a:r>
          </a:p>
          <a:p>
            <a:pPr lvl="2"/>
            <a:r>
              <a:rPr lang="en-US" dirty="0"/>
              <a:t>Example: getting input from the user</a:t>
            </a:r>
          </a:p>
          <a:p>
            <a:pPr lvl="1"/>
            <a:r>
              <a:rPr lang="en-US" sz="3200" dirty="0" smtClean="0"/>
              <a:t>Call multiple times at different places</a:t>
            </a:r>
          </a:p>
          <a:p>
            <a:pPr lvl="2"/>
            <a:r>
              <a:rPr lang="en-US" dirty="0" smtClean="0"/>
              <a:t>Example: printing out a menu of choices</a:t>
            </a:r>
          </a:p>
          <a:p>
            <a:pPr lvl="1"/>
            <a:r>
              <a:rPr lang="en-US" sz="3200" dirty="0" smtClean="0"/>
              <a:t>Change a little bit when you call it each time</a:t>
            </a:r>
          </a:p>
          <a:p>
            <a:pPr lvl="2"/>
            <a:r>
              <a:rPr lang="en-US" dirty="0" smtClean="0"/>
              <a:t>Example: printing out a greeting to different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creates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 smtClean="0"/>
              <a:t>” and the lines of code that are indented inside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the function is used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” or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16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40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xabay.com/static/uploads/photo/2014/03/24/17/14/robot-295165_64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00" y="2879575"/>
            <a:ext cx="2896863" cy="3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Toy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The example we’re going to look at today </a:t>
            </a:r>
            <a:br>
              <a:rPr lang="en-US" dirty="0" smtClean="0"/>
            </a:br>
            <a:r>
              <a:rPr lang="en-US" dirty="0" smtClean="0"/>
              <a:t>is something called a </a:t>
            </a:r>
            <a:r>
              <a:rPr lang="en-US" b="1" i="1" dirty="0" smtClean="0"/>
              <a:t>toy example</a:t>
            </a:r>
          </a:p>
          <a:p>
            <a:pPr lvl="3"/>
            <a:endParaRPr lang="en-US" dirty="0"/>
          </a:p>
          <a:p>
            <a:r>
              <a:rPr lang="en-US" dirty="0" smtClean="0"/>
              <a:t>It is purposefully simplistic (and kind </a:t>
            </a:r>
            <a:br>
              <a:rPr lang="en-US" dirty="0" smtClean="0"/>
            </a:br>
            <a:r>
              <a:rPr lang="en-US" dirty="0" smtClean="0"/>
              <a:t>of pointless) so you can focus on:</a:t>
            </a:r>
          </a:p>
          <a:p>
            <a:pPr lvl="1"/>
            <a:r>
              <a:rPr lang="en-US" dirty="0" smtClean="0"/>
              <a:t>The concept being taught</a:t>
            </a:r>
          </a:p>
          <a:p>
            <a:pPr lvl="1"/>
            <a:r>
              <a:rPr lang="en-US" u="sng" dirty="0" smtClean="0"/>
              <a:t>Not</a:t>
            </a:r>
            <a:r>
              <a:rPr lang="en-US" dirty="0" smtClean="0"/>
              <a:t> how the code itself works</a:t>
            </a:r>
          </a:p>
          <a:p>
            <a:r>
              <a:rPr lang="en-US" sz="2800" dirty="0" smtClean="0"/>
              <a:t>Sadly, it has nothing to do with actual toys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86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0147" y="4682099"/>
            <a:ext cx="4493538" cy="1631216"/>
          </a:xfrm>
          <a:prstGeom prst="rect">
            <a:avLst/>
          </a:prstGeom>
          <a:solidFill>
            <a:srgbClr val="C9C9C9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139533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Most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Let’s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51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7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69364"/>
            <a:ext cx="8686801" cy="4156799"/>
          </a:xfrm>
        </p:spPr>
        <p:txBody>
          <a:bodyPr/>
          <a:lstStyle/>
          <a:p>
            <a:r>
              <a:rPr lang="en-US" dirty="0" smtClean="0"/>
              <a:t>This clutters up our main function, though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Maya,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singMaya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():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Maya..."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7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string data type</a:t>
            </a:r>
          </a:p>
          <a:p>
            <a:pPr lvl="1"/>
            <a:r>
              <a:rPr lang="en-US" sz="3200" dirty="0" smtClean="0"/>
              <a:t>Built-in functions</a:t>
            </a:r>
          </a:p>
          <a:p>
            <a:pPr lvl="3"/>
            <a:endParaRPr lang="en-US" sz="1400" dirty="0"/>
          </a:p>
          <a:p>
            <a:r>
              <a:rPr lang="en-US" dirty="0" smtClean="0"/>
              <a:t>Miscellaneous details</a:t>
            </a:r>
          </a:p>
          <a:p>
            <a:pPr lvl="1"/>
            <a:r>
              <a:rPr lang="en-US" dirty="0" smtClean="0"/>
              <a:t>Constants</a:t>
            </a:r>
          </a:p>
          <a:p>
            <a:pPr lvl="1"/>
            <a:r>
              <a:rPr lang="en-US" dirty="0" smtClean="0"/>
              <a:t>Boolean flags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82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1167" y="5154449"/>
            <a:ext cx="45283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despite all the changes we made to the code, the output is still exactly the same as before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41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</a:t>
            </a:r>
            <a:r>
              <a:rPr lang="en-US" dirty="0" smtClean="0"/>
              <a:t>Luke’s 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8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 (take a breath!)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5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3074" name="Picture 2" descr="https://pixabay.com/static/uploads/photo/2016/02/09/17/43/dogs-1190015_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3" y="3001244"/>
            <a:ext cx="4276860" cy="35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0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4698" cy="4156799"/>
          </a:xfrm>
        </p:spPr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what?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into one by using something called a </a:t>
            </a:r>
            <a:r>
              <a:rPr lang="en-US" b="1" i="1" dirty="0" smtClean="0"/>
              <a:t>parameter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42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71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parameter</a:t>
            </a:r>
            <a:r>
              <a:rPr lang="en-US" dirty="0" smtClean="0"/>
              <a:t> is a variable that is </a:t>
            </a:r>
            <a:r>
              <a:rPr lang="en-US" u="sng" dirty="0" smtClean="0"/>
              <a:t>initialized</a:t>
            </a:r>
            <a:r>
              <a:rPr lang="en-US" dirty="0" smtClean="0"/>
              <a:t> when we </a:t>
            </a:r>
            <a:r>
              <a:rPr lang="en-US" u="sng" dirty="0" smtClean="0"/>
              <a:t>call</a:t>
            </a:r>
            <a:r>
              <a:rPr lang="en-US" dirty="0" smtClean="0"/>
              <a:t> a function</a:t>
            </a:r>
          </a:p>
          <a:p>
            <a:r>
              <a:rPr lang="en-US" dirty="0" smtClean="0"/>
              <a:t>We can 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(a string)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(name):</a:t>
            </a:r>
            <a:r>
              <a:rPr lang="en-US" altLang="en-US" sz="2000" b="1" dirty="0">
                <a:latin typeface="Courier New" panose="02070309020205020404" pitchFamily="49" charset="0"/>
              </a:rPr>
              <a:t/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212757" y="4794422"/>
            <a:ext cx="1828800" cy="28420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06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passed in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being used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69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6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8587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8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stays the same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8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birthday4.py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9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7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outside itself is for that variable to be passed as a </a:t>
            </a:r>
            <a:r>
              <a:rPr lang="en-US" b="1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7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name: follows same syntax rules as variable names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can be empty!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56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call this the “</a:t>
            </a:r>
            <a:r>
              <a:rPr lang="en-US" sz="3200" b="1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5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variables are boxes, then passing</a:t>
            </a:r>
            <a:br>
              <a:rPr lang="en-US" dirty="0" smtClean="0"/>
            </a:br>
            <a:r>
              <a:rPr lang="en-US" dirty="0" smtClean="0"/>
              <a:t>actual parameters entails </a:t>
            </a:r>
          </a:p>
          <a:p>
            <a:pPr lvl="1"/>
            <a:r>
              <a:rPr lang="en-US" dirty="0" smtClean="0"/>
              <a:t>Making a new box</a:t>
            </a:r>
          </a:p>
          <a:p>
            <a:pPr lvl="1"/>
            <a:r>
              <a:rPr lang="en-US" dirty="0" smtClean="0"/>
              <a:t>Copying the contents over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ending it to the called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91681" y="912501"/>
            <a:ext cx="1395119" cy="13951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33817" y="1473733"/>
            <a:ext cx="8755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 = 7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21100" y="2592043"/>
            <a:ext cx="1395119" cy="139511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43769" y="3244629"/>
            <a:ext cx="6767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2731310">
            <a:off x="7334053" y="1661664"/>
            <a:ext cx="678730" cy="1900307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40658" y="3248447"/>
            <a:ext cx="8755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 = 7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76" y="5528837"/>
            <a:ext cx="3920633" cy="9495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7194" y="4830534"/>
            <a:ext cx="1395119" cy="139511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519330" y="5391766"/>
            <a:ext cx="8755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 = 7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5376" y="5528093"/>
            <a:ext cx="3920633" cy="951014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>
            <a:off x="6435388" y="3749902"/>
            <a:ext cx="678730" cy="1276739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21449416">
            <a:off x="5229872" y="5768116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Actual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Params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832186"/>
            <a:ext cx="6400800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39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0.46979 -2.96296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46753 -1.48148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68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47691 1.48148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0.48195 4.44444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47969 3.33333E-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4" grpId="0"/>
      <p:bldP spid="14" grpId="1"/>
      <p:bldP spid="15" grpId="0" animBg="1"/>
      <p:bldP spid="16" grpId="0"/>
      <p:bldP spid="1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variables are boxes, then passing</a:t>
            </a:r>
            <a:br>
              <a:rPr lang="en-US" dirty="0" smtClean="0"/>
            </a:br>
            <a:r>
              <a:rPr lang="en-US" dirty="0" smtClean="0"/>
              <a:t>actual parameters entails </a:t>
            </a:r>
          </a:p>
          <a:p>
            <a:pPr lvl="1"/>
            <a:r>
              <a:rPr lang="en-US" dirty="0" smtClean="0"/>
              <a:t>Making a new box</a:t>
            </a:r>
          </a:p>
          <a:p>
            <a:pPr lvl="1"/>
            <a:r>
              <a:rPr lang="en-US" dirty="0" smtClean="0"/>
              <a:t>Copying the contents over</a:t>
            </a:r>
          </a:p>
          <a:p>
            <a:pPr lvl="1"/>
            <a:r>
              <a:rPr lang="en-US" dirty="0"/>
              <a:t>Sending it to the called function</a:t>
            </a:r>
          </a:p>
          <a:p>
            <a:r>
              <a:rPr lang="en-US" dirty="0" smtClean="0"/>
              <a:t>Each function is its own separate </a:t>
            </a:r>
            <a:br>
              <a:rPr lang="en-US" dirty="0" smtClean="0"/>
            </a:br>
            <a:r>
              <a:rPr lang="en-US" dirty="0" smtClean="0"/>
              <a:t>desert island, with its own variables</a:t>
            </a:r>
            <a:br>
              <a:rPr lang="en-US" dirty="0" smtClean="0"/>
            </a:br>
            <a:r>
              <a:rPr lang="en-US" dirty="0" smtClean="0"/>
              <a:t>(boxes that can hold unique values)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5294" y="1021507"/>
            <a:ext cx="2691506" cy="376928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9456049" y="3851060"/>
            <a:ext cx="2260844" cy="950653"/>
            <a:chOff x="9456049" y="3851060"/>
            <a:chExt cx="2260844" cy="950653"/>
          </a:xfrm>
        </p:grpSpPr>
        <p:grpSp>
          <p:nvGrpSpPr>
            <p:cNvPr id="19" name="Group 18"/>
            <p:cNvGrpSpPr/>
            <p:nvPr/>
          </p:nvGrpSpPr>
          <p:grpSpPr>
            <a:xfrm rot="1531918" flipH="1">
              <a:off x="9456049" y="3851060"/>
              <a:ext cx="2260844" cy="950653"/>
              <a:chOff x="4955376" y="4830534"/>
              <a:chExt cx="3920634" cy="1648573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5377" y="5528837"/>
                <a:ext cx="3920633" cy="94952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6077194" y="4830534"/>
                <a:ext cx="1395119" cy="1395119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955376" y="5528093"/>
                <a:ext cx="3920633" cy="951014"/>
              </a:xfrm>
              <a:prstGeom prst="rect">
                <a:avLst/>
              </a:prstGeom>
            </p:spPr>
          </p:pic>
        </p:grpSp>
        <p:sp>
          <p:nvSpPr>
            <p:cNvPr id="16" name="Rectangle 15"/>
            <p:cNvSpPr/>
            <p:nvPr/>
          </p:nvSpPr>
          <p:spPr>
            <a:xfrm rot="1761095" flipH="1">
              <a:off x="10226995" y="4074984"/>
              <a:ext cx="87556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 = 7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 rot="1494592">
            <a:off x="9699808" y="4404357"/>
            <a:ext cx="1721755" cy="29481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n w="3175">
                  <a:noFill/>
                  <a:prstDash val="solid"/>
                </a:ln>
                <a:solidFill>
                  <a:srgbClr val="00B0F0"/>
                </a:solidFill>
              </a:rPr>
              <a:t>USS Actual </a:t>
            </a:r>
            <a:r>
              <a:rPr lang="en-US" b="1" dirty="0" err="1" smtClean="0">
                <a:ln w="3175">
                  <a:noFill/>
                  <a:prstDash val="solid"/>
                </a:ln>
                <a:solidFill>
                  <a:srgbClr val="00B0F0"/>
                </a:solidFill>
              </a:rPr>
              <a:t>Params</a:t>
            </a:r>
            <a:endParaRPr lang="en-US" b="1" dirty="0">
              <a:ln w="3175">
                <a:noFill/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457200" y="832186"/>
            <a:ext cx="6396087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59259E-6 L -0.25 2.59259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grpId="2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120000">
                                      <p:cBhvr>
                                        <p:cTn id="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r>
              <a:rPr lang="en-US" dirty="0" smtClean="0"/>
              <a:t>(it’s super cool)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2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1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is super cute, can “sit” and</a:t>
            </a:r>
            <a:br>
              <a:rPr lang="en-US" sz="3200" dirty="0" smtClean="0"/>
            </a:br>
            <a:r>
              <a:rPr lang="en-US" sz="3200" dirty="0" smtClean="0"/>
              <a:t>“fetch,” and his favorite toy </a:t>
            </a:r>
            <a:br>
              <a:rPr lang="en-US" sz="3200" dirty="0" smtClean="0"/>
            </a:br>
            <a:r>
              <a:rPr lang="en-US" sz="3200" dirty="0" smtClean="0"/>
              <a:t>is a squeaky yellow duck</a:t>
            </a:r>
          </a:p>
          <a:p>
            <a:pPr lvl="1"/>
            <a:r>
              <a:rPr lang="en-US" sz="3200" dirty="0" smtClean="0"/>
              <a:t>He also loves to spin in </a:t>
            </a:r>
            <a:br>
              <a:rPr lang="en-US" sz="3200" dirty="0" smtClean="0"/>
            </a:br>
            <a:r>
              <a:rPr lang="en-US" sz="3200" dirty="0" smtClean="0"/>
              <a:t>circles while chasing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0" y="3167317"/>
            <a:ext cx="2463461" cy="30739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1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r>
              <a:rPr lang="en-US" dirty="0" smtClean="0"/>
              <a:t>If you go outside this classroom and tell someone “Hrabowski loves to chase his tail, it’s super cute” they will be </a:t>
            </a:r>
            <a:r>
              <a:rPr lang="en-US" u="sng" dirty="0" smtClean="0"/>
              <a:t>very</a:t>
            </a:r>
            <a:r>
              <a:rPr lang="en-US" dirty="0" smtClean="0"/>
              <a:t> confused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979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</a:t>
            </a:r>
            <a:r>
              <a:rPr lang="en-US" dirty="0"/>
              <a:t>inside </a:t>
            </a:r>
            <a:r>
              <a:rPr lang="en-US" dirty="0" smtClean="0"/>
              <a:t>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a 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variable </a:t>
            </a:r>
            <a:r>
              <a:rPr lang="en-US" dirty="0"/>
              <a:t>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variable is, and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90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with parameters, use its name followed by a list of variables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string"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numVar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b="1" i="1" dirty="0" smtClean="0"/>
              <a:t>actual parameters</a:t>
            </a:r>
            <a:r>
              <a:rPr lang="en-US" dirty="0" smtClean="0"/>
              <a:t>, or </a:t>
            </a:r>
            <a:r>
              <a:rPr lang="en-US" b="1" i="1" dirty="0" smtClean="0"/>
              <a:t>arguments</a:t>
            </a:r>
            <a:r>
              <a:rPr lang="en-US" dirty="0" smtClean="0"/>
              <a:t>,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65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actual 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actual parameter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formal parameter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856322" y="2779776"/>
            <a:ext cx="2041237" cy="1182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i="1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i="1" dirty="0" smtClean="0"/>
              <a:t>actual </a:t>
            </a:r>
            <a:r>
              <a:rPr lang="en-US" sz="2600" b="1" i="1" dirty="0"/>
              <a:t>parameters</a:t>
            </a:r>
            <a:r>
              <a:rPr lang="en-US" sz="2600" b="1" dirty="0"/>
              <a:t> </a:t>
            </a:r>
            <a:r>
              <a:rPr lang="en-US" sz="2600" dirty="0"/>
              <a:t>in 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 smtClean="0"/>
              <a:t>executed</a:t>
            </a:r>
            <a:endParaRPr lang="en-US" sz="2600" b="1" i="1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 </a:t>
            </a:r>
            <a:r>
              <a:rPr lang="en-US" sz="2600" b="1" i="1" dirty="0" smtClean="0"/>
              <a:t>Control </a:t>
            </a:r>
            <a:r>
              <a:rPr lang="en-US" sz="2600" dirty="0" smtClean="0"/>
              <a:t>is returned to </a:t>
            </a:r>
            <a:r>
              <a:rPr lang="en-US" sz="2600" dirty="0"/>
              <a:t>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01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r>
              <a:rPr lang="en-US" altLang="en-US" sz="2800" b="1" dirty="0">
                <a:latin typeface="Courier New" panose="02070309020205020404" pitchFamily="49" charset="0"/>
              </a:rPr>
              <a:t/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800" b="1" dirty="0">
                <a:latin typeface="Courier New" panose="02070309020205020404" pitchFamily="49" charset="0"/>
              </a:rPr>
              <a:t>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"Luke"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b="1" dirty="0" smtClean="0">
                <a:latin typeface="Courier New" panose="02070309020205020404" pitchFamily="49" charset="0"/>
              </a:rPr>
              <a:t>(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b="1" dirty="0" smtClean="0">
                <a:latin typeface="Courier New" panose="02070309020205020404" pitchFamily="49" charset="0"/>
              </a:rPr>
              <a:t>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parameter, </a:t>
            </a:r>
            <a:r>
              <a:rPr lang="en-US" altLang="en-US" b="1" dirty="0" smtClean="0">
                <a:latin typeface="Courier New" panose="02070309020205020404" pitchFamily="49" charset="0"/>
              </a:rPr>
              <a:t>name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0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 </a:t>
            </a:r>
            <a:r>
              <a:rPr lang="en-US" dirty="0"/>
              <a:t>is assigned the value of the </a:t>
            </a:r>
            <a:r>
              <a:rPr lang="en-US" b="1" i="1" dirty="0"/>
              <a:t>actual </a:t>
            </a:r>
            <a:r>
              <a:rPr lang="en-US" b="1" i="1" dirty="0" smtClean="0"/>
              <a:t>parameter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9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– what does Python do now?</a:t>
            </a:r>
          </a:p>
          <a:p>
            <a:pPr marL="1196975" lvl="1"/>
            <a:r>
              <a:rPr lang="en-US" dirty="0" smtClean="0"/>
              <a:t>Python </a:t>
            </a:r>
            <a:r>
              <a:rPr lang="en-US" dirty="0"/>
              <a:t>suspends the execution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96975" lvl="1"/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function’s body is a </a:t>
            </a:r>
            <a:r>
              <a:rPr lang="en-US" dirty="0"/>
              <a:t>single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statement,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6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</a:t>
            </a:r>
            <a:r>
              <a:rPr lang="en-US" dirty="0" smtClean="0"/>
              <a:t>“trips”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/>
        </p:nvSpPr>
        <p:spPr>
          <a:xfrm rot="16042003">
            <a:off x="1890026" y="2014379"/>
            <a:ext cx="2751811" cy="3419081"/>
          </a:xfrm>
          <a:prstGeom prst="arc">
            <a:avLst>
              <a:gd name="adj1" fmla="val 6173740"/>
              <a:gd name="adj2" fmla="val 14307879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Arc 24"/>
          <p:cNvSpPr/>
          <p:nvPr/>
        </p:nvSpPr>
        <p:spPr>
          <a:xfrm rot="16042003">
            <a:off x="1869357" y="2128813"/>
            <a:ext cx="2460402" cy="3107591"/>
          </a:xfrm>
          <a:prstGeom prst="arc">
            <a:avLst>
              <a:gd name="adj1" fmla="val 6371698"/>
              <a:gd name="adj2" fmla="val 14307879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sing("Maya")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sing("Luke")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sing(name):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864" y="3214414"/>
            <a:ext cx="1347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1" cy="338554"/>
            <a:chOff x="473665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name:  "Maya"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03300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you!")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5462153" y="4788816"/>
            <a:ext cx="3547713" cy="179241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Note that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800" dirty="0" smtClean="0"/>
              <a:t> variable 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800" dirty="0" smtClean="0"/>
              <a:t> disappeared after we exited the function!</a:t>
            </a:r>
            <a:br>
              <a:rPr lang="en-US" sz="2800" dirty="0" smtClean="0"/>
            </a:br>
            <a:endParaRPr lang="en-US" sz="28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00558" y="5408563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Arc 27"/>
          <p:cNvSpPr/>
          <p:nvPr/>
        </p:nvSpPr>
        <p:spPr>
          <a:xfrm rot="16042003">
            <a:off x="1765038" y="2095861"/>
            <a:ext cx="3165343" cy="3740775"/>
          </a:xfrm>
          <a:prstGeom prst="arc">
            <a:avLst>
              <a:gd name="adj1" fmla="val 5700000"/>
              <a:gd name="adj2" fmla="val 13899977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7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7" grpId="0"/>
      <p:bldP spid="35" grpId="0" animBg="1"/>
      <p:bldP spid="29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) 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again, a new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 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</a:t>
            </a:r>
            <a:br>
              <a:rPr lang="en-US" sz="3200" dirty="0" smtClean="0"/>
            </a:br>
            <a:r>
              <a:rPr lang="en-US" sz="3200" dirty="0" smtClean="0"/>
              <a:t>value between function calls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4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actual </a:t>
            </a:r>
            <a:r>
              <a:rPr lang="en-US" sz="3000" dirty="0" smtClean="0"/>
              <a:t>parameter...</a:t>
            </a:r>
          </a:p>
          <a:p>
            <a:pPr marL="914400" lvl="2" indent="0">
              <a:buNone/>
            </a:pPr>
            <a:r>
              <a:rPr lang="en-US" sz="3000" dirty="0" smtClean="0"/>
              <a:t> </a:t>
            </a:r>
            <a:r>
              <a:rPr lang="en-US" sz="3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sz="3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95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sing("Maya")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sing("Luke")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sing(name):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3640" y="2105316"/>
            <a:ext cx="1095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1" cy="338554"/>
            <a:chOff x="473665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name:  "Luke"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1671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dirty="0" smtClean="0"/>
          </a:p>
          <a:p>
            <a:pPr lvl="1"/>
            <a:r>
              <a:rPr lang="en-US" sz="3200" dirty="0" smtClean="0"/>
              <a:t>Including its </a:t>
            </a:r>
            <a:r>
              <a:rPr lang="en-US" sz="3200" dirty="0"/>
              <a:t>three side trips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sz="3200" dirty="0" smtClean="0"/>
          </a:p>
          <a:p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 rot="16200000">
            <a:off x="2691825" y="1038783"/>
            <a:ext cx="2344489" cy="2933374"/>
          </a:xfrm>
          <a:prstGeom prst="arc">
            <a:avLst>
              <a:gd name="adj1" fmla="val 7271343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70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35203" y="4595892"/>
            <a:ext cx="1395444" cy="1395119"/>
            <a:chOff x="2581796" y="2568100"/>
            <a:chExt cx="1395444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35203" y="3582745"/>
            <a:ext cx="1395444" cy="1395119"/>
            <a:chOff x="2581796" y="2568100"/>
            <a:chExt cx="1395444" cy="1395119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prstClr val="black"/>
                </a:solidFill>
                <a:ea typeface="ＭＳ Ｐゴシック" pitchFamily="34" charset="-128"/>
              </a:rPr>
              <a:t>Images from pixabay.com</a:t>
            </a:r>
            <a:endParaRPr lang="en-US" sz="9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48444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07407E-6 L 0.125 -4.07407E-6 C 0.18108 -4.07407E-6 0.25 0.05047 0.25 0.09098 L 0.25 0.1838 " pathEditMode="relative" rAng="0" ptsTypes="AAAA">
                                          <p:cBhvr>
                                            <p:cTn id="31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91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07407E-6 L 0.125 -4.07407E-6 C 0.18108 -4.07407E-6 0.25 0.05047 0.25 0.09098 L 0.25 0.1838 " pathEditMode="relative" rAng="0" ptsTypes="AAAA">
                                          <p:cBhvr>
                                            <p:cTn id="31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91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5203" y="4595892"/>
            <a:ext cx="1395444" cy="1395119"/>
            <a:chOff x="2581796" y="2568100"/>
            <a:chExt cx="1395444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514391" y="4829875"/>
            <a:ext cx="1395444" cy="1395119"/>
            <a:chOff x="2581796" y="2568100"/>
            <a:chExt cx="1395444" cy="1395119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prstClr val="black"/>
                </a:solidFill>
                <a:ea typeface="ＭＳ Ｐゴシック" pitchFamily="34" charset="-128"/>
              </a:rPr>
              <a:t>Images from pixabay.com</a:t>
            </a:r>
            <a:endParaRPr lang="en-US" sz="9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9" name="Rectangle 18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sing()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867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0.25 -2.22222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5203" y="4595892"/>
            <a:ext cx="1395444" cy="1395119"/>
            <a:chOff x="2581796" y="2568100"/>
            <a:chExt cx="1395444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49" y="5606749"/>
            <a:ext cx="3920633" cy="94952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801290" y="4828039"/>
            <a:ext cx="1395444" cy="1395119"/>
            <a:chOff x="2581796" y="2568100"/>
            <a:chExt cx="1395444" cy="139511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06849" y="5607842"/>
            <a:ext cx="3920633" cy="951014"/>
            <a:chOff x="1299248" y="5528092"/>
            <a:chExt cx="3920633" cy="95101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prstClr val="black"/>
                </a:solidFill>
                <a:ea typeface="ＭＳ Ｐゴシック" pitchFamily="34" charset="-128"/>
              </a:rPr>
              <a:t>Images from pixabay.com</a:t>
            </a:r>
            <a:endParaRPr lang="en-US" sz="9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3" name="Rectangle 22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sing()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442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 4.44444E-6 L -0.0019 -0.03172 C -0.0019 -0.04561 0.06893 -0.0625 0.12674 -0.0625 L 0.25556 -0.06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25555 -0.0625 L 0.28125 -0.0412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5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is </a:t>
            </a:r>
            <a:br>
              <a:rPr lang="en-US" dirty="0"/>
            </a:br>
            <a:r>
              <a:rPr lang="en-US" dirty="0"/>
              <a:t>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5203" y="4595892"/>
            <a:ext cx="1395444" cy="1395119"/>
            <a:chOff x="2581796" y="2568100"/>
            <a:chExt cx="1395444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384369" y="4539715"/>
            <a:ext cx="1395444" cy="1395119"/>
            <a:chOff x="7384369" y="4539715"/>
            <a:chExt cx="1395444" cy="139511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7384369" y="4539715"/>
              <a:ext cx="1395119" cy="1395119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7748762" y="5040436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H="1">
            <a:off x="1770243" y="4411744"/>
            <a:ext cx="1300114" cy="95860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7384369" y="4539715"/>
            <a:ext cx="1395444" cy="1395119"/>
            <a:chOff x="7384369" y="4539715"/>
            <a:chExt cx="1395444" cy="139511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7384369" y="4539715"/>
              <a:ext cx="1395119" cy="139511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7748762" y="5040436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"test1"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prstClr val="black"/>
                </a:solidFill>
                <a:ea typeface="ＭＳ Ｐゴシック" pitchFamily="34" charset="-128"/>
              </a:rPr>
              <a:t>Images from pixabay.com</a:t>
            </a:r>
            <a:endParaRPr lang="en-US" sz="9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3" name="Rectangle 22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sing()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606849" y="5606749"/>
            <a:ext cx="3920633" cy="952107"/>
            <a:chOff x="3606849" y="5606749"/>
            <a:chExt cx="3920633" cy="952107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5" name="Rectangle 34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Actual </a:t>
                </a:r>
                <a:r>
                  <a:rPr lang="en-US" sz="2800" b="1" dirty="0" err="1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Params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946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16667E-6 2.96296E-6 L 0.00105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9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5203" y="4595892"/>
            <a:ext cx="1395444" cy="1395119"/>
            <a:chOff x="2581796" y="2568100"/>
            <a:chExt cx="1395444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46189" y="3068821"/>
              <a:ext cx="103105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name =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rPr>
                <a:t>"Maya"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prstClr val="black"/>
                </a:solidFill>
                <a:ea typeface="ＭＳ Ｐゴシック" pitchFamily="34" charset="-128"/>
              </a:rPr>
              <a:t>Images from pixabay.com</a:t>
            </a:r>
            <a:endParaRPr lang="en-US" sz="9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7384369" y="4539715"/>
              <a:ext cx="1395444" cy="1395119"/>
              <a:chOff x="7384369" y="4539715"/>
              <a:chExt cx="1395444" cy="1395119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7384369" y="4539715"/>
                <a:ext cx="1395119" cy="1395119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7748762" y="5040436"/>
                <a:ext cx="1031051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b="1" dirty="0" smtClean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  <a:t>name = </a:t>
                </a:r>
                <a:br>
                  <a:rPr lang="en-US" sz="2000" b="1" dirty="0" smtClean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</a:br>
                <a:r>
                  <a:rPr lang="en-US" sz="2000" b="1" dirty="0" smtClean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  <a:t>"Maya"</a:t>
                </a:r>
                <a:endParaRPr lang="en-US" sz="2000" b="1" dirty="0">
                  <a:ln w="12700">
                    <a:noFill/>
                    <a:prstDash val="solid"/>
                  </a:ln>
                  <a:solidFill>
                    <a:srgbClr val="FFC000"/>
                  </a:solidFill>
                  <a:ea typeface="ＭＳ Ｐゴシック" pitchFamily="34" charset="-128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7384369" y="4539715"/>
              <a:ext cx="1395444" cy="1395119"/>
              <a:chOff x="7384369" y="4539715"/>
              <a:chExt cx="1395444" cy="139511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7384369" y="4539715"/>
                <a:ext cx="1395119" cy="139511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>
                <a:off x="7748762" y="5040436"/>
                <a:ext cx="1031051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b="1" dirty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  <a:t>name = </a:t>
                </a:r>
                <a:br>
                  <a:rPr lang="en-US" sz="2000" b="1" dirty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</a:br>
                <a:r>
                  <a:rPr lang="en-US" sz="2000" b="1" dirty="0">
                    <a:ln w="12700">
                      <a:noFill/>
                      <a:prstDash val="solid"/>
                    </a:ln>
                    <a:solidFill>
                      <a:srgbClr val="FFC000"/>
                    </a:solidFill>
                    <a:ea typeface="ＭＳ Ｐゴシック" pitchFamily="34" charset="-128"/>
                  </a:rPr>
                  <a:t>"test1"</a:t>
                </a:r>
              </a:p>
            </p:txBody>
          </p:sp>
        </p:grpSp>
        <p:sp>
          <p:nvSpPr>
            <p:cNvPr id="23" name="Rectangle 22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is </a:t>
            </a:r>
            <a:br>
              <a:rPr lang="en-US" dirty="0"/>
            </a:br>
            <a:r>
              <a:rPr lang="en-US" dirty="0"/>
              <a:t>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 smtClean="0"/>
              <a:t> exits, that </a:t>
            </a:r>
            <a:br>
              <a:rPr lang="en-US" dirty="0" smtClean="0"/>
            </a:br>
            <a:r>
              <a:rPr lang="en-US" dirty="0" smtClean="0"/>
              <a:t>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disappears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And any other variables </a:t>
            </a:r>
            <a:br>
              <a:rPr lang="en-US" dirty="0" smtClean="0"/>
            </a:br>
            <a:r>
              <a:rPr lang="en-US" dirty="0" smtClean="0"/>
              <a:t>local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39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-1.66667E-6 0.6965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b="1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and actual parameters are matched up based on </a:t>
            </a:r>
            <a:r>
              <a:rPr lang="en-US" b="1" u="sng" dirty="0" smtClean="0"/>
              <a:t>position</a:t>
            </a:r>
          </a:p>
          <a:p>
            <a:pPr lvl="1"/>
            <a:r>
              <a:rPr lang="en-US" sz="3200" dirty="0" smtClean="0"/>
              <a:t>First actual parameter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5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old now..."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3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 7 years old now...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2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actual argument to the first formal argument,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65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4005" y="3810978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87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7...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 Maya years old now...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1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actual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9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4 is out on Blackboard now</a:t>
            </a:r>
          </a:p>
          <a:p>
            <a:pPr lvl="1"/>
            <a:r>
              <a:rPr lang="en-US" dirty="0" smtClean="0"/>
              <a:t>All assignments will be available only on Blackboard until after the due date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(March 3rd)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15th and 16th</a:t>
            </a:r>
          </a:p>
          <a:p>
            <a:pPr lvl="1"/>
            <a:r>
              <a:rPr lang="en-US" dirty="0" smtClean="0"/>
              <a:t>Week before Spring Break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used) two </a:t>
            </a:r>
            <a:br>
              <a:rPr lang="en-US" dirty="0" smtClean="0"/>
            </a:br>
            <a:r>
              <a:rPr lang="en-US" dirty="0" smtClean="0"/>
              <a:t>different types of functions already!</a:t>
            </a:r>
          </a:p>
          <a:p>
            <a:pPr lvl="3"/>
            <a:endParaRPr lang="en-US" dirty="0"/>
          </a:p>
          <a:p>
            <a:r>
              <a:rPr lang="en-US" dirty="0" smtClean="0"/>
              <a:t>Built-in Python functions</a:t>
            </a:r>
          </a:p>
          <a:p>
            <a:pPr lvl="1"/>
            <a:r>
              <a:rPr lang="en-US" dirty="0" smtClean="0"/>
              <a:t>For example: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 smtClean="0"/>
              <a:t>, casting, etc.</a:t>
            </a:r>
          </a:p>
          <a:p>
            <a:r>
              <a:rPr lang="en-US" dirty="0"/>
              <a:t>Our program’s code is contained completely inside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A function that we </a:t>
            </a:r>
            <a:r>
              <a:rPr lang="en-US" dirty="0" smtClean="0"/>
              <a:t>created ourselves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6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5597611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9887" y="41766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9126" y="2148569"/>
            <a:ext cx="246105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to create a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59886" y="47862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37249" y="5373324"/>
            <a:ext cx="292470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1384730" y="3629320"/>
            <a:ext cx="608422" cy="1652805"/>
          </a:xfrm>
          <a:prstGeom prst="rightBrace">
            <a:avLst>
              <a:gd name="adj1" fmla="val 36139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003589" y="4407476"/>
            <a:ext cx="1845276" cy="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387546" y="5017076"/>
            <a:ext cx="461319" cy="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23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8" grpId="0" animBg="1"/>
      <p:bldP spid="21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sz="3100" dirty="0"/>
              <a:t>Functions reduce code duplication and make programs more easy to understand and maintain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Having identical (or similar) code in more than one place has 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Have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Hard to understand big blocks of code everywhere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2698</Words>
  <Application>Microsoft Office PowerPoint</Application>
  <PresentationFormat>On-screen Show (4:3)</PresentationFormat>
  <Paragraphs>637</Paragraphs>
  <Slides>68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09 – Functions</vt:lpstr>
      <vt:lpstr>Last Class We Covered</vt:lpstr>
      <vt:lpstr>Any Questions from Last Time?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When to Use Functions?</vt:lpstr>
      <vt:lpstr>Function Vocabulary</vt:lpstr>
      <vt:lpstr>Function Example</vt:lpstr>
      <vt:lpstr>Note: Toy Examples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Scope: Passing Parameters</vt:lpstr>
      <vt:lpstr>Scope: Passing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Code Trace: Parameters</vt:lpstr>
      <vt:lpstr>Python and Function Calls</vt:lpstr>
      <vt:lpstr>Code Trace: Parameters</vt:lpstr>
      <vt:lpstr>Initializing Formal Parameters</vt:lpstr>
      <vt:lpstr>Code Trace: Parameters</vt:lpstr>
      <vt:lpstr>Code Trace: Parameters</vt:lpstr>
      <vt:lpstr>Visual Code Trace</vt:lpstr>
      <vt:lpstr>Local Variables</vt:lpstr>
      <vt:lpstr>Code Trace: Parameters</vt:lpstr>
      <vt:lpstr>Visual Code Trace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Parameters Out-of-Order</vt:lpstr>
      <vt:lpstr>Parameters Out-of-Order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265</cp:revision>
  <dcterms:created xsi:type="dcterms:W3CDTF">2014-05-05T14:25:42Z</dcterms:created>
  <dcterms:modified xsi:type="dcterms:W3CDTF">2017-04-25T02:41:07Z</dcterms:modified>
</cp:coreProperties>
</file>